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62" r:id="rId11"/>
    <p:sldId id="294" r:id="rId12"/>
    <p:sldId id="263" r:id="rId13"/>
    <p:sldId id="279" r:id="rId14"/>
  </p:sldIdLst>
  <p:sldSz cx="9144000" cy="6858000" type="screen4x3"/>
  <p:notesSz cx="666273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5E7AD-C9D0-42BF-ABE5-DBB10E11B9FA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39C99-9B5D-4A19-B259-E4194CC3CDD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411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0398B-168A-439D-A16C-BF1116AE7D8A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89AC2-DC46-4234-A281-07E408CDB5B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705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2E97D7-5C0C-428D-AD64-92ECE8F965C0}" type="datetimeFigureOut">
              <a:rPr lang="pt-BR" smtClean="0"/>
              <a:pPr/>
              <a:t>09/09/2020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9.jpeg"/><Relationship Id="rId1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12" Type="http://schemas.openxmlformats.org/officeDocument/2006/relationships/image" Target="../media/image21.jpeg"/><Relationship Id="rId17" Type="http://schemas.openxmlformats.org/officeDocument/2006/relationships/image" Target="../media/image7.jpeg"/><Relationship Id="rId2" Type="http://schemas.openxmlformats.org/officeDocument/2006/relationships/image" Target="../media/image5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0.jpeg"/><Relationship Id="rId10" Type="http://schemas.openxmlformats.org/officeDocument/2006/relationships/image" Target="../media/image17.jpeg"/><Relationship Id="rId19" Type="http://schemas.openxmlformats.org/officeDocument/2006/relationships/image" Target="../media/image8.jpeg"/><Relationship Id="rId4" Type="http://schemas.openxmlformats.org/officeDocument/2006/relationships/image" Target="../media/image13.jpeg"/><Relationship Id="rId9" Type="http://schemas.openxmlformats.org/officeDocument/2006/relationships/image" Target="../media/image15.jpeg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857256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>
                <a:solidFill>
                  <a:schemeClr val="tx1"/>
                </a:solidFill>
                <a:latin typeface="Comic Sans MS" pitchFamily="66" charset="0"/>
              </a:rPr>
              <a:t>Município de Divisa Nova</a:t>
            </a:r>
            <a:endParaRPr lang="pt-BR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43011" y="1319542"/>
            <a:ext cx="6400800" cy="399575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pt-BR" sz="3000" b="1" dirty="0" smtClean="0">
                <a:solidFill>
                  <a:schemeClr val="tx1"/>
                </a:solidFill>
              </a:rPr>
              <a:t>Audiência Pública</a:t>
            </a:r>
          </a:p>
          <a:p>
            <a:pPr algn="ctr">
              <a:spcBef>
                <a:spcPts val="0"/>
              </a:spcBef>
            </a:pPr>
            <a:endParaRPr lang="pt-BR" b="1" dirty="0" smtClean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Lei Orçamentária Anual</a:t>
            </a: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(LOA </a:t>
            </a: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2021)</a:t>
            </a:r>
            <a:endParaRPr lang="pt-BR" sz="36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 descr="fcb22f3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71480"/>
            <a:ext cx="1314451" cy="748062"/>
          </a:xfrm>
          <a:prstGeom prst="rect">
            <a:avLst/>
          </a:prstGeom>
        </p:spPr>
      </p:pic>
      <p:pic>
        <p:nvPicPr>
          <p:cNvPr id="5" name="Imagem 4" descr="22339220_1418218318296239_4935842068564463126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357562"/>
            <a:ext cx="8358246" cy="328612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7429520" y="6072206"/>
            <a:ext cx="1428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17/09/2019</a:t>
            </a:r>
            <a:endParaRPr lang="pt-B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4000" b="1" dirty="0" smtClean="0">
                <a:latin typeface="Garamond" pitchFamily="18" charset="0"/>
              </a:rPr>
              <a:t/>
            </a:r>
            <a:br>
              <a:rPr lang="pt-BR" sz="4000" b="1" dirty="0" smtClean="0">
                <a:latin typeface="Garamond" pitchFamily="18" charset="0"/>
              </a:rPr>
            </a:br>
            <a:r>
              <a:rPr lang="pt-BR" sz="4000" b="1" dirty="0" smtClean="0">
                <a:latin typeface="Garamond" pitchFamily="18" charset="0"/>
              </a:rPr>
              <a:t>Obrigação Legal da Audiência Pública</a:t>
            </a:r>
            <a:r>
              <a:rPr lang="pt-BR" sz="5400" b="1" dirty="0" smtClean="0">
                <a:latin typeface="Garamond" pitchFamily="18" charset="0"/>
              </a:rPr>
              <a:t/>
            </a:r>
            <a:br>
              <a:rPr lang="pt-BR" sz="5400" b="1" dirty="0" smtClean="0">
                <a:latin typeface="Garamond" pitchFamily="18" charset="0"/>
              </a:rPr>
            </a:br>
            <a:endParaRPr lang="pt-BR" dirty="0"/>
          </a:p>
        </p:txBody>
      </p:sp>
      <p:sp>
        <p:nvSpPr>
          <p:cNvPr id="6" name="AutoShape 7"/>
          <p:cNvSpPr>
            <a:spLocks noGrp="1" noChangeArrowheads="1"/>
          </p:cNvSpPr>
          <p:nvPr>
            <p:ph idx="1"/>
          </p:nvPr>
        </p:nvSpPr>
        <p:spPr bwMode="auto">
          <a:xfrm>
            <a:off x="642910" y="1928802"/>
            <a:ext cx="7543824" cy="1207768"/>
          </a:xfrm>
          <a:prstGeom prst="roundRect">
            <a:avLst>
              <a:gd name="adj" fmla="val 16667"/>
            </a:avLst>
          </a:prstGeom>
          <a:solidFill>
            <a:srgbClr val="0099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>
            <a:normAutofit fontScale="85000" lnSpcReduction="20000"/>
          </a:bodyPr>
          <a:lstStyle/>
          <a:p>
            <a:pPr algn="ctr">
              <a:buNone/>
            </a:pPr>
            <a:endParaRPr lang="pt-BR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pt-BR" dirty="0" smtClean="0">
                <a:solidFill>
                  <a:schemeClr val="accent4">
                    <a:lumMod val="50000"/>
                  </a:schemeClr>
                </a:solidFill>
              </a:rPr>
              <a:t>TRANSPARÊNCIA, CONTROLE E FISCALIZAÇÃO</a:t>
            </a:r>
          </a:p>
          <a:p>
            <a:pPr algn="ctr">
              <a:buNone/>
            </a:pPr>
            <a:r>
              <a:rPr lang="pt-BR" dirty="0" smtClean="0">
                <a:solidFill>
                  <a:schemeClr val="accent4">
                    <a:lumMod val="50000"/>
                  </a:schemeClr>
                </a:solidFill>
              </a:rPr>
              <a:t>Lei 101/2000- Art.48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285852" y="3571876"/>
            <a:ext cx="67866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latin typeface="Garamond" pitchFamily="18" charset="0"/>
              </a:rPr>
              <a:t>“Art. 48. A transparência será assegurada também mediante incentivo à participação popular e realização de audiências públicas, durante os processos de elaboração e discussão dos planos, LDO e LOA”</a:t>
            </a:r>
          </a:p>
          <a:p>
            <a:pPr algn="ctr"/>
            <a:endParaRPr lang="pt-BR" sz="2000" b="1" dirty="0" smtClean="0">
              <a:latin typeface="Garamond" pitchFamily="18" charset="0"/>
            </a:endParaRPr>
          </a:p>
          <a:p>
            <a:pPr algn="r"/>
            <a:endParaRPr lang="pt-BR" sz="2000" b="1" dirty="0" smtClean="0">
              <a:latin typeface="Garamond" pitchFamily="18" charset="0"/>
            </a:endParaRPr>
          </a:p>
          <a:p>
            <a:pPr algn="r"/>
            <a:r>
              <a:rPr lang="pt-BR" sz="2000" b="1" dirty="0" smtClean="0">
                <a:latin typeface="Garamond" pitchFamily="18" charset="0"/>
              </a:rPr>
              <a:t>(Redação dada pela Lei Complementar 101/2000 - LRF)</a:t>
            </a:r>
            <a:endParaRPr lang="pt-BR" sz="20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ctr"/>
            <a:endParaRPr lang="pt-BR" sz="2400" dirty="0" smtClean="0">
              <a:latin typeface="Garamond" pitchFamily="18" charset="0"/>
            </a:endParaRPr>
          </a:p>
          <a:p>
            <a:pPr algn="ctr"/>
            <a:r>
              <a:rPr lang="pt-BR" sz="2400" dirty="0" smtClean="0">
                <a:latin typeface="Garamond" pitchFamily="18" charset="0"/>
              </a:rPr>
              <a:t>“Art. 44.</a:t>
            </a:r>
            <a:r>
              <a:rPr lang="pt-BR" sz="2400" b="1" dirty="0" smtClean="0">
                <a:latin typeface="Garamond" pitchFamily="18" charset="0"/>
              </a:rPr>
              <a:t> </a:t>
            </a:r>
            <a:r>
              <a:rPr lang="pt-BR" sz="2400" dirty="0" smtClean="0">
                <a:latin typeface="Garamond" pitchFamily="18" charset="0"/>
              </a:rPr>
              <a:t>No âmbito municipal, a gestão orçamentária participativa [...] incluirá a realização de debates, audiências e consultas públicas sobre as propostas do plano plurianual, da lei de diretrizes orçamentárias e do orçamento anual, como condição obrigatória para sua aprovação pela Câmara Municipal. ”</a:t>
            </a:r>
          </a:p>
          <a:p>
            <a:pPr algn="ctr"/>
            <a:endParaRPr lang="pt-BR" sz="2400" dirty="0" smtClean="0">
              <a:latin typeface="Garamond" pitchFamily="18" charset="0"/>
            </a:endParaRPr>
          </a:p>
          <a:p>
            <a:pPr algn="r">
              <a:buNone/>
            </a:pPr>
            <a:r>
              <a:rPr lang="pt-BR" dirty="0" smtClean="0">
                <a:latin typeface="Garamond" pitchFamily="18" charset="0"/>
              </a:rPr>
              <a:t>(Redação dada pela Lei  Federal 10.257/2001)</a:t>
            </a:r>
            <a:endParaRPr lang="pt-BR" dirty="0"/>
          </a:p>
        </p:txBody>
      </p:sp>
      <p:sp>
        <p:nvSpPr>
          <p:cNvPr id="4" name="AutoShape 7"/>
          <p:cNvSpPr>
            <a:spLocks noGrp="1" noChangeArrowheads="1"/>
          </p:cNvSpPr>
          <p:nvPr>
            <p:ph type="title"/>
          </p:nvPr>
        </p:nvSpPr>
        <p:spPr bwMode="auto">
          <a:xfrm>
            <a:off x="357158" y="357166"/>
            <a:ext cx="8401080" cy="2010532"/>
          </a:xfrm>
          <a:prstGeom prst="roundRect">
            <a:avLst>
              <a:gd name="adj" fmla="val 16667"/>
            </a:avLst>
          </a:prstGeom>
          <a:solidFill>
            <a:srgbClr val="0099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>
            <a:normAutofit fontScale="90000"/>
          </a:bodyPr>
          <a:lstStyle/>
          <a:p>
            <a:pPr algn="ctr">
              <a:buNone/>
            </a:pPr>
            <a:endParaRPr lang="pt-BR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pt-BR" sz="4000" dirty="0" smtClean="0">
                <a:solidFill>
                  <a:schemeClr val="accent4">
                    <a:lumMod val="50000"/>
                  </a:schemeClr>
                </a:solidFill>
              </a:rPr>
              <a:t>GESTÃO ORÇAMENTÁRIA PARTICIPATIVA</a:t>
            </a:r>
            <a:br>
              <a:rPr lang="pt-BR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pt-BR" sz="4000" dirty="0" smtClean="0">
                <a:solidFill>
                  <a:schemeClr val="accent4">
                    <a:lumMod val="50000"/>
                  </a:schemeClr>
                </a:solidFill>
              </a:rPr>
              <a:t>Lei 10.257/2001- Art.44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O que é a Lei Orçamentária Anual (LOA)?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ctr"/>
            <a:r>
              <a:rPr lang="pt-BR" dirty="0" smtClean="0"/>
              <a:t>A LOA proverá os recursos necessários para cada ação constante na LDO, é o efetivo instrumento de planejamento que será executado em um ano.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285720" y="4500570"/>
            <a:ext cx="8675688" cy="720725"/>
          </a:xfrm>
          <a:prstGeom prst="roundRect">
            <a:avLst>
              <a:gd name="adj" fmla="val 16667"/>
            </a:avLst>
          </a:prstGeom>
          <a:solidFill>
            <a:srgbClr val="0000FF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400" dirty="0" smtClean="0"/>
              <a:t>É O PLANEJAMENTO OPERACIONAL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0" y="333375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400" b="1">
                <a:latin typeface="Garamond" pitchFamily="18" charset="0"/>
              </a:rPr>
              <a:t>PPA – LDO – LOA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55650" y="1196975"/>
            <a:ext cx="7561263" cy="1212850"/>
          </a:xfrm>
          <a:prstGeom prst="rect">
            <a:avLst/>
          </a:prstGeom>
          <a:solidFill>
            <a:srgbClr val="FFFF99"/>
          </a:solidFill>
          <a:ln w="539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/>
              <a:t>O PPA constitui-se de programas com metas e indicadores para 4 anos.</a:t>
            </a:r>
          </a:p>
          <a:p>
            <a:pPr algn="ctr">
              <a:spcBef>
                <a:spcPct val="50000"/>
              </a:spcBef>
            </a:pPr>
            <a:r>
              <a:rPr lang="pt-BR" sz="2000" b="1"/>
              <a:t>PLANEJAMENTO ESTRATÉGICO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4140200" y="2565400"/>
            <a:ext cx="863600" cy="863600"/>
          </a:xfrm>
          <a:prstGeom prst="downArrow">
            <a:avLst>
              <a:gd name="adj1" fmla="val 44481"/>
              <a:gd name="adj2" fmla="val 53861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55650" y="3429000"/>
            <a:ext cx="7561263" cy="908050"/>
          </a:xfrm>
          <a:prstGeom prst="rect">
            <a:avLst/>
          </a:prstGeom>
          <a:solidFill>
            <a:srgbClr val="99CC00"/>
          </a:solidFill>
          <a:ln w="539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/>
              <a:t>A LDO explicitará as metas para cada ano.</a:t>
            </a:r>
          </a:p>
          <a:p>
            <a:pPr algn="ctr">
              <a:spcBef>
                <a:spcPct val="50000"/>
              </a:spcBef>
            </a:pPr>
            <a:r>
              <a:rPr lang="pt-BR" sz="2000" b="1"/>
              <a:t>PLANEJAMENTO TÁTICO</a:t>
            </a: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4140200" y="4437063"/>
            <a:ext cx="863600" cy="863600"/>
          </a:xfrm>
          <a:prstGeom prst="downArrow">
            <a:avLst>
              <a:gd name="adj1" fmla="val 44481"/>
              <a:gd name="adj2" fmla="val 53861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55650" y="5300663"/>
            <a:ext cx="7561263" cy="1212850"/>
          </a:xfrm>
          <a:prstGeom prst="rect">
            <a:avLst/>
          </a:prstGeom>
          <a:solidFill>
            <a:srgbClr val="99CCFF"/>
          </a:solidFill>
          <a:ln w="539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/>
              <a:t>A LOA proverá recursos para a execução das ações necessárias ao alcance das metas.</a:t>
            </a:r>
          </a:p>
          <a:p>
            <a:pPr algn="ctr">
              <a:spcBef>
                <a:spcPct val="50000"/>
              </a:spcBef>
            </a:pPr>
            <a:r>
              <a:rPr lang="pt-BR" sz="2000" b="1" dirty="0"/>
              <a:t>PLANEJAMENTO OPERACIONAL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QUE É RECEITA PÚBLICA?</a:t>
            </a:r>
            <a:endParaRPr lang="pt-BR" dirty="0"/>
          </a:p>
        </p:txBody>
      </p:sp>
      <p:sp>
        <p:nvSpPr>
          <p:cNvPr id="4" name="AutoShape 7"/>
          <p:cNvSpPr>
            <a:spLocks noGrp="1" noChangeArrowheads="1"/>
          </p:cNvSpPr>
          <p:nvPr>
            <p:ph idx="1"/>
          </p:nvPr>
        </p:nvSpPr>
        <p:spPr bwMode="auto">
          <a:xfrm>
            <a:off x="214282" y="1928802"/>
            <a:ext cx="8686800" cy="4389120"/>
          </a:xfrm>
          <a:prstGeom prst="roundRect">
            <a:avLst>
              <a:gd name="adj" fmla="val 16667"/>
            </a:avLst>
          </a:prstGeom>
          <a:solidFill>
            <a:srgbClr val="0000FF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É Todo recebimento ou ingresso de recursos arrecadados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(soma de impostos, taxas, contribuições, transferências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Correntes e outras fontes de recursos), pela entidade com o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fim de ser aplicado em gastos operacionais e de administração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ou seja, todo recurso obtido para atender às despesas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públicas.</a:t>
            </a:r>
            <a:endParaRPr lang="pt-BR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QUE É DESPESA PÚBLICA?</a:t>
            </a:r>
            <a:endParaRPr lang="pt-BR" dirty="0"/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214282" y="2214554"/>
            <a:ext cx="8675688" cy="3600450"/>
          </a:xfrm>
          <a:prstGeom prst="roundRect">
            <a:avLst>
              <a:gd name="adj" fmla="val 16667"/>
            </a:avLst>
          </a:prstGeom>
          <a:solidFill>
            <a:srgbClr val="0000FF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É o conjunto de dispêndios de recursos a fim de saldar gastos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fixados no orçamento, visando à realização e ao funcionamento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dos serviços públicos, para custeio e investimento em diferentes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setores da administração pública.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Pode ser Despesas Correntes e de Capital </a:t>
            </a:r>
            <a:endParaRPr lang="pt-BR" sz="26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Princípio do Equilíbrio</a:t>
            </a:r>
            <a:endParaRPr lang="pt-BR" dirty="0"/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571472" y="2205038"/>
            <a:ext cx="7923241" cy="2152656"/>
          </a:xfrm>
          <a:prstGeom prst="roundRect">
            <a:avLst>
              <a:gd name="adj" fmla="val 16667"/>
            </a:avLst>
          </a:prstGeom>
          <a:solidFill>
            <a:srgbClr val="008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800" dirty="0">
                <a:latin typeface="Garamond" pitchFamily="18" charset="0"/>
              </a:rPr>
              <a:t>As despesas fixadas devem ser iguais às receitas previstas. </a:t>
            </a:r>
          </a:p>
          <a:p>
            <a:pPr algn="ctr"/>
            <a:r>
              <a:rPr lang="pt-BR" sz="2800" dirty="0">
                <a:latin typeface="Garamond" pitchFamily="18" charset="0"/>
              </a:rPr>
              <a:t>Não pode haver desequilíbrio nos gastos.</a:t>
            </a:r>
          </a:p>
        </p:txBody>
      </p:sp>
      <p:pic>
        <p:nvPicPr>
          <p:cNvPr id="5" name="Picture 7" descr="image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429132"/>
            <a:ext cx="3961124" cy="2270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ANd9GcTIkWVRrHX_vdJo0R0lr18hRL2ebhrkGurtwTjSmoLP8fMObE-_Z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922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5" descr="ANd9GcTHY1Id-vjz_K_XdeXUkNB-bH8_VRlhpYfSBkDDmr5r2ZVzkqy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0"/>
            <a:ext cx="19431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ANd9GcQeJIdaY1Z1KK6WsHuK32x71CIf2SCcJnhu6mJ6ilk2FnxURyx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0"/>
            <a:ext cx="194468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6" descr="download (3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0"/>
            <a:ext cx="172878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5" descr="ANd9GcS7ktEA5KBCXBrLPTnxLwhzAun8XRVB5WXAKvwCYxmwjF239HJsf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0"/>
            <a:ext cx="19081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8" descr="ANd9GcR11vExR5OzQQBT4gq1HedzVFCHaI-PUfPsJsWfwzOHqhrOGWz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196975"/>
            <a:ext cx="147637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4" descr="ANd9GcSkbvHh3br_rMBjF5y6Qr1XNvt-uA7MvwBZKHm-tmgDTILkAlQg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349500"/>
            <a:ext cx="1476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4" descr="ANd9GcRbgKQSOFna_6f2xH7acYPfnj-Rzh0vVPRpp08zxlh1V7qAo9l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468688"/>
            <a:ext cx="1476375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0" descr="ANd9GcRgtzvREkCh7dvANpIzePQ4OLSc47HgGc0gQI9EGmDJQ-l9epgyGw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462463"/>
            <a:ext cx="1476375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ANd9GcTX0kQV6j0dyO3h3RslKNciPepgb1JtoHQfLcXaWIIMMieE6BTRh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5554663"/>
            <a:ext cx="1476375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5" descr="ANd9GcQg5zZKTip2M7wvH7-JegK6MimqNyVCcX_zbsVos_e5d_0NUuxtnw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76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ANd9GcQM5yLF5_Iqh2far1Xl5noKe8p4ZCupL-WTf9QPg4itgLP_85s1yQ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635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2" descr="ANd9GcRiguZ_bR4pTI0yJp1__lMp5NiYGEXGXFqYVk_iJdIMOkc0m_lfv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580063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6" descr="ANd9GcRA3ZU_Q766HyWrbTR7y5H_LCSy0_hyna8PBa9J2jIVKXYYZM-oZw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524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3" descr="download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596188" y="4581525"/>
            <a:ext cx="15478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0" descr="download (1)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596188" y="3500438"/>
            <a:ext cx="154781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8" descr="ANd9GcQvNKoakK8w5ASQs7YFMBjVxFR0-Ty_ijraJB2qY99RYX3GNcNK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596188" y="2276475"/>
            <a:ext cx="154781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2" descr="ANd9GcQoqUSeYtKu48flkIX7mAMTFed0fs9tS_tfPezTU3CKhzj3dzH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596188" y="1196975"/>
            <a:ext cx="154781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tângulo 21"/>
          <p:cNvSpPr/>
          <p:nvPr/>
        </p:nvSpPr>
        <p:spPr>
          <a:xfrm>
            <a:off x="2286000" y="1714488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RECEITAS E DESPESAS</a:t>
            </a:r>
          </a:p>
          <a:p>
            <a:pPr algn="ctr">
              <a:spcBef>
                <a:spcPct val="50000"/>
              </a:spcBef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2021</a:t>
            </a:r>
            <a:endParaRPr lang="pt-BR" sz="4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RECEITAS ORÇAMENTÁRIAS</a:t>
            </a:r>
            <a:br>
              <a:rPr lang="pt-BR" dirty="0" smtClean="0"/>
            </a:br>
            <a:r>
              <a:rPr lang="pt-BR" dirty="0" smtClean="0"/>
              <a:t>PREVISÃO </a:t>
            </a:r>
            <a:r>
              <a:rPr lang="pt-BR" dirty="0" smtClean="0"/>
              <a:t>2021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41" y="1844824"/>
            <a:ext cx="8814709" cy="3816424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229600" cy="3143272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RESUMO DA DESPESA ORÇADA PARA </a:t>
            </a:r>
            <a:r>
              <a:rPr lang="pt-BR" dirty="0" smtClean="0"/>
              <a:t>2021 </a:t>
            </a:r>
            <a:r>
              <a:rPr lang="pt-BR" dirty="0" smtClean="0"/>
              <a:t>POR FUNÇÃO</a:t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Previsão da Despesa 2020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92" y="1844824"/>
            <a:ext cx="7628808" cy="438141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Nd9GcTIkWVRrHX_vdJo0R0lr18hRL2ebhrkGurtwTjSmoLP8fMObE-_Z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43041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ANd9GcTX0kQV6j0dyO3h3RslKNciPepgb1JtoHQfLcXaWIIMMieE6BTRh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554663"/>
            <a:ext cx="1476375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6" descr="ANd9GcRgtzvREkCh7dvANpIzePQ4OLSc47HgGc0gQI9EGmDJQ-l9epgyG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62463"/>
            <a:ext cx="1476375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8" descr="ANd9GcRbgKQSOFna_6f2xH7acYPfnj-Rzh0vVPRpp08zxlh1V7qAo9l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468688"/>
            <a:ext cx="1476375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0" descr="ANd9GcR11vExR5OzQQBT4gq1HedzVFCHaI-PUfPsJsWfwzOHqhrOGWz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196975"/>
            <a:ext cx="147637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9" descr="ANd9GcSkbvHh3br_rMBjF5y6Qr1XNvt-uA7MvwBZKHm-tmgDTILkAlQg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349500"/>
            <a:ext cx="1476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ANd9GcQM5yLF5_Iqh2far1Xl5noKe8p4ZCupL-WTf9QPg4itgLP_85s1y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35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ANd9GcQg5zZKTip2M7wvH7-JegK6MimqNyVCcX_zbsVos_e5d_0NUuxtn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76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7" descr="ANd9GcRiguZ_bR4pTI0yJp1__lMp5NiYGEXGXFqYVk_iJdIMOkc0m_lfv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80063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9" descr="ANd9GcRA3ZU_Q766HyWrbTR7y5H_LCSy0_hyna8PBa9J2jIVKXYYZM-oZ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24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ANd9GcQM5yLF5_Iqh2far1Xl5noKe8p4ZCupL-WTf9QPg4itgLP_85s1y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35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ANd9GcQg5zZKTip2M7wvH7-JegK6MimqNyVCcX_zbsVos_e5d_0NUuxtn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76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5" descr="ANd9GcQvNKoakK8w5ASQs7YFMBjVxFR0-Ty_ijraJB2qY99RYX3GNcNK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96188" y="2276475"/>
            <a:ext cx="154781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ANd9GcRiguZ_bR4pTI0yJp1__lMp5NiYGEXGXFqYVk_iJdIMOkc0m_lfv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80063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9" descr="ANd9GcRA3ZU_Q766HyWrbTR7y5H_LCSy0_hyna8PBa9J2jIVKXYYZM-oZ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24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3" descr="download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596188" y="4581525"/>
            <a:ext cx="15478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4" descr="ANd9GcS7ktEA5KBCXBrLPTnxLwhzAun8XRVB5WXAKvwCYxmwjF239HJsfA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58082" y="0"/>
            <a:ext cx="178591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7" descr="download (1)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596188" y="3500438"/>
            <a:ext cx="154781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8" descr="ANd9GcQoqUSeYtKu48flkIX7mAMTFed0fs9tS_tfPezTU3CKhzj3dzH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596188" y="1196975"/>
            <a:ext cx="154781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8" descr="ANd9GcQeJIdaY1Z1KK6WsHuK32x71CIf2SCcJnhu6mJ6ilk2FnxURyx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635375" y="0"/>
            <a:ext cx="194468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3" descr="ANd9GcTHY1Id-vjz_K_XdeXUkNB-bH8_VRlhpYfSBkDDmr5r2ZVzkqyh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643042" y="0"/>
            <a:ext cx="199233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4" descr="download (3)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580063" y="0"/>
            <a:ext cx="1778019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tângulo 26"/>
          <p:cNvSpPr/>
          <p:nvPr/>
        </p:nvSpPr>
        <p:spPr>
          <a:xfrm>
            <a:off x="1571604" y="1357298"/>
            <a:ext cx="571504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pt-BR" sz="40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4000" b="1" i="1" dirty="0" smtClean="0">
                <a:latin typeface="Arial" pitchFamily="34" charset="0"/>
                <a:cs typeface="Arial" pitchFamily="34" charset="0"/>
              </a:rPr>
              <a:t>AGRADECEMOS SUA ATENÇÃO !</a:t>
            </a:r>
          </a:p>
          <a:p>
            <a:pPr algn="ctr">
              <a:spcBef>
                <a:spcPct val="50000"/>
              </a:spcBef>
            </a:pPr>
            <a:endParaRPr lang="pt-BR" sz="40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2000" b="1" i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www.divisanova.mg.gov.br</a:t>
            </a:r>
          </a:p>
          <a:p>
            <a:pPr algn="ctr">
              <a:spcBef>
                <a:spcPct val="50000"/>
              </a:spcBef>
            </a:pPr>
            <a:endParaRPr lang="pt-BR" sz="40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pt-BR" sz="14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 smtClean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 smtClean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 smtClean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5031</TotalTime>
  <Words>304</Words>
  <Application>Microsoft Office PowerPoint</Application>
  <PresentationFormat>Apresentação na tela (4:3)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Andalus</vt:lpstr>
      <vt:lpstr>Arial</vt:lpstr>
      <vt:lpstr>Calibri</vt:lpstr>
      <vt:lpstr>Comic Sans MS</vt:lpstr>
      <vt:lpstr>Constantia</vt:lpstr>
      <vt:lpstr>Garamond</vt:lpstr>
      <vt:lpstr>Wingdings 2</vt:lpstr>
      <vt:lpstr>Fluxo</vt:lpstr>
      <vt:lpstr>Município de Divisa Nova</vt:lpstr>
      <vt:lpstr> Obrigação Legal da Audiência Pública </vt:lpstr>
      <vt:lpstr> GESTÃO ORÇAMENTÁRIA PARTICIPATIVA Lei 10.257/2001- Art.44 </vt:lpstr>
      <vt:lpstr>  O que é a Lei Orçamentária Anual (LOA)?</vt:lpstr>
      <vt:lpstr>Apresentação do PowerPoint</vt:lpstr>
      <vt:lpstr>O QUE É RECEITA PÚBLICA?</vt:lpstr>
      <vt:lpstr>O QUE É DESPESA PÚBLICA?</vt:lpstr>
      <vt:lpstr>Princípio do Equilíbrio</vt:lpstr>
      <vt:lpstr>Apresentação do PowerPoint</vt:lpstr>
      <vt:lpstr>RECEITAS ORÇAMENTÁRIAS PREVISÃO 2021</vt:lpstr>
      <vt:lpstr>RESUMO DA DESPESA ORÇADA PARA 2021 POR FUNÇÃO </vt:lpstr>
      <vt:lpstr>Previsão da Despesa 2020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Município de Divisa Nova</dc:title>
  <dc:creator>Pref Divisa Nova</dc:creator>
  <cp:lastModifiedBy>Usuário do Windows</cp:lastModifiedBy>
  <cp:revision>79</cp:revision>
  <dcterms:created xsi:type="dcterms:W3CDTF">2018-04-17T16:19:51Z</dcterms:created>
  <dcterms:modified xsi:type="dcterms:W3CDTF">2020-09-09T14:19:21Z</dcterms:modified>
</cp:coreProperties>
</file>