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32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80" r:id="rId8"/>
    <p:sldId id="281" r:id="rId9"/>
    <p:sldId id="262" r:id="rId10"/>
    <p:sldId id="263" r:id="rId11"/>
    <p:sldId id="264" r:id="rId12"/>
    <p:sldId id="282" r:id="rId13"/>
    <p:sldId id="285" r:id="rId14"/>
    <p:sldId id="283" r:id="rId15"/>
    <p:sldId id="286" r:id="rId16"/>
    <p:sldId id="288" r:id="rId17"/>
    <p:sldId id="279" r:id="rId1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6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A0398B-168A-439D-A16C-BF1116AE7D8A}" type="datetimeFigureOut">
              <a:rPr lang="pt-BR" smtClean="0"/>
              <a:pPr/>
              <a:t>24/03/2021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889AC2-DC46-4234-A281-07E408CDB5B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7177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89AC2-DC46-4234-A281-07E408CDB5BD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5915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24/03/2021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24/03/2021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24/03/2021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24/03/2021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24/03/2021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24/03/2021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24/03/2021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24/03/2021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com Único Canto Aparado e Arredondad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ângulo retângu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24/03/2021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orma liv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a liv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24/03/2021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24/03/2021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32E97D7-5C0C-428D-AD64-92ECE8F965C0}" type="datetimeFigureOut">
              <a:rPr lang="pt-BR" smtClean="0"/>
              <a:pPr/>
              <a:t>24/03/2021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u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o_Microsoft_Word_97_-_2003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2910" y="285729"/>
            <a:ext cx="7772400" cy="857256"/>
          </a:xfrm>
        </p:spPr>
        <p:txBody>
          <a:bodyPr>
            <a:normAutofit/>
          </a:bodyPr>
          <a:lstStyle/>
          <a:p>
            <a:pPr algn="ctr"/>
            <a:r>
              <a:rPr lang="pt-BR" sz="2800" dirty="0" smtClean="0">
                <a:solidFill>
                  <a:schemeClr val="tx1"/>
                </a:solidFill>
                <a:latin typeface="Comic Sans MS" pitchFamily="66" charset="0"/>
              </a:rPr>
              <a:t>Município de Divisa Nova</a:t>
            </a:r>
            <a:endParaRPr lang="pt-BR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28728" y="1500174"/>
            <a:ext cx="6400800" cy="3995750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pt-BR" sz="3000" b="1" dirty="0" smtClean="0">
                <a:solidFill>
                  <a:schemeClr val="tx1"/>
                </a:solidFill>
              </a:rPr>
              <a:t>Audiência Pública</a:t>
            </a:r>
            <a:endParaRPr lang="pt-BR" b="1" dirty="0" smtClean="0">
              <a:solidFill>
                <a:schemeClr val="tx1"/>
              </a:solidFill>
            </a:endParaRPr>
          </a:p>
          <a:p>
            <a:pPr algn="ctr">
              <a:spcBef>
                <a:spcPts val="0"/>
              </a:spcBef>
            </a:pPr>
            <a:r>
              <a:rPr lang="pt-BR" sz="36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Lei de Diretrizes Orçamentárias</a:t>
            </a:r>
          </a:p>
          <a:p>
            <a:pPr algn="ctr">
              <a:spcBef>
                <a:spcPts val="0"/>
              </a:spcBef>
            </a:pPr>
            <a:r>
              <a:rPr lang="pt-BR" sz="36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 (LDO </a:t>
            </a:r>
            <a:r>
              <a:rPr lang="pt-BR" sz="36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2022)</a:t>
            </a:r>
            <a:endParaRPr lang="pt-BR" sz="3600" dirty="0" smtClean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  <a:p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4" name="Imagem 3" descr="fcb22f3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571480"/>
            <a:ext cx="1314451" cy="748062"/>
          </a:xfrm>
          <a:prstGeom prst="rect">
            <a:avLst/>
          </a:prstGeom>
        </p:spPr>
      </p:pic>
      <p:pic>
        <p:nvPicPr>
          <p:cNvPr id="5" name="Imagem 4" descr="22339220_1418218318296239_4935842068564463126_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357562"/>
            <a:ext cx="8358246" cy="328612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Fundamento Legal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Constituição Federal- Art.165</a:t>
            </a:r>
          </a:p>
          <a:p>
            <a:r>
              <a:rPr lang="pt-BR" dirty="0" smtClean="0"/>
              <a:t>Lei de Responsabilidade Fiscal- Art.48</a:t>
            </a:r>
          </a:p>
          <a:p>
            <a:r>
              <a:rPr lang="pt-BR" dirty="0" smtClean="0"/>
              <a:t>Lei Orgânica do Município</a:t>
            </a:r>
            <a:endParaRPr lang="pt-BR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O que é LDO?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Prevista no Art.165, inciso II da CF, a LDO é o elo entre o Plano Plurianual- PPA e a Lei Orçamentária Anual-LOA.</a:t>
            </a:r>
          </a:p>
          <a:p>
            <a:pPr>
              <a:buNone/>
            </a:pPr>
            <a:endParaRPr lang="pt-BR" dirty="0" smtClean="0"/>
          </a:p>
          <a:p>
            <a:r>
              <a:rPr lang="pt-BR" dirty="0" smtClean="0"/>
              <a:t>Principal função da LDO- selecionar, dentre as ações previstas no PPA, aquelas que terão prioridades na execução do orçamento do ano seguinte.</a:t>
            </a:r>
            <a:endParaRPr lang="pt-BR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O que deve conter na LDO?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pt-BR" dirty="0" smtClean="0"/>
          </a:p>
          <a:p>
            <a:r>
              <a:rPr lang="pt-BR" dirty="0" smtClean="0"/>
              <a:t>As metas e prioridades da Administração Pública;</a:t>
            </a:r>
          </a:p>
          <a:p>
            <a:r>
              <a:rPr lang="pt-BR" dirty="0" smtClean="0"/>
              <a:t>Orientações para elaboração da Lei Orçamentária;</a:t>
            </a:r>
          </a:p>
          <a:p>
            <a:r>
              <a:rPr lang="pt-BR" dirty="0" smtClean="0"/>
              <a:t>Alterações na Legislação Tributária;</a:t>
            </a:r>
          </a:p>
          <a:p>
            <a:r>
              <a:rPr lang="pt-BR" dirty="0" smtClean="0"/>
              <a:t>As disposições relativas a dívida públicas do município;</a:t>
            </a:r>
          </a:p>
          <a:p>
            <a:r>
              <a:rPr lang="pt-BR" dirty="0" smtClean="0"/>
              <a:t>Concessão de vantagem, aumento de remuneração a criação de cargos, a admissão de pessoal, e alteração de carreiras;</a:t>
            </a:r>
          </a:p>
          <a:p>
            <a:r>
              <a:rPr lang="pt-BR" dirty="0" smtClean="0"/>
              <a:t>As disposições sobre os consórcios públicos;</a:t>
            </a:r>
          </a:p>
          <a:p>
            <a:r>
              <a:rPr lang="pt-BR" dirty="0" smtClean="0"/>
              <a:t>As disposições relativas aos precatórios e sentenças judiciais.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/>
          <a:lstStyle/>
          <a:p>
            <a:pPr algn="ctr"/>
            <a:r>
              <a:rPr lang="pt-BR" dirty="0" smtClean="0"/>
              <a:t>Relação da LDO COM A LRF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None/>
            </a:pPr>
            <a:r>
              <a:rPr lang="pt-BR" i="1" dirty="0" smtClean="0"/>
              <a:t>Lei Complementar nº101, de 04/05/2000, Art.4º</a:t>
            </a:r>
          </a:p>
          <a:p>
            <a:endParaRPr lang="pt-BR" dirty="0" smtClean="0"/>
          </a:p>
          <a:p>
            <a:r>
              <a:rPr lang="pt-BR" dirty="0" smtClean="0"/>
              <a:t>Equilíbrio entre receitas e despesas;</a:t>
            </a:r>
          </a:p>
          <a:p>
            <a:r>
              <a:rPr lang="pt-BR" dirty="0" smtClean="0"/>
              <a:t>Critérios e forma de limitação de Empenho;</a:t>
            </a:r>
          </a:p>
          <a:p>
            <a:r>
              <a:rPr lang="pt-BR" dirty="0" smtClean="0"/>
              <a:t>Normas relativas ao controle de custos e à avaliação de resultados;</a:t>
            </a:r>
          </a:p>
          <a:p>
            <a:r>
              <a:rPr lang="pt-BR" dirty="0" smtClean="0"/>
              <a:t>Demais condições e exigências para transferências de recursos a entidades públicas e privadas.</a:t>
            </a:r>
            <a:endParaRPr lang="pt-BR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Metas Fiscais e Riscos Fiscais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b="1" dirty="0" smtClean="0"/>
              <a:t>Anexo de Metas Fiscais: </a:t>
            </a:r>
            <a:r>
              <a:rPr lang="pt-BR" dirty="0" smtClean="0"/>
              <a:t>As metas fiscais anuais, em valores correntes e constantes, relativas a receitas, despesas, resultados primário e nominal, e do montante da dívida pública, para o exercício a que se referirem e para os dois seguintes, sendo, na prática, metas trienais.</a:t>
            </a:r>
          </a:p>
          <a:p>
            <a:endParaRPr lang="pt-BR" dirty="0" smtClean="0"/>
          </a:p>
          <a:p>
            <a:r>
              <a:rPr lang="pt-BR" b="1" dirty="0" smtClean="0"/>
              <a:t>Anexo de Riscos Fiscais: </a:t>
            </a:r>
            <a:r>
              <a:rPr lang="pt-BR" dirty="0" smtClean="0"/>
              <a:t>Avaliação de passivos contingentes e de outros riscos fiscais capazes de afetar as contas públicas, informando as providências a serem tomadas, caso se concretizem.</a:t>
            </a:r>
            <a:endParaRPr lang="pt-BR" b="1" dirty="0" smtClean="0"/>
          </a:p>
          <a:p>
            <a:endParaRPr lang="pt-BR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Grp="1" noChangeArrowheads="1"/>
          </p:cNvSpPr>
          <p:nvPr>
            <p:ph type="title"/>
          </p:nvPr>
        </p:nvSpPr>
        <p:spPr bwMode="auto">
          <a:xfrm>
            <a:off x="500034" y="285728"/>
            <a:ext cx="8229600" cy="1143000"/>
          </a:xfrm>
          <a:prstGeom prst="downArrowCallout">
            <a:avLst>
              <a:gd name="adj1" fmla="val 137868"/>
              <a:gd name="adj2" fmla="val 137868"/>
              <a:gd name="adj3" fmla="val 16667"/>
              <a:gd name="adj4" fmla="val 66667"/>
            </a:avLst>
          </a:prstGeom>
          <a:gradFill rotWithShape="0">
            <a:gsLst>
              <a:gs pos="0">
                <a:srgbClr val="FFCC00"/>
              </a:gs>
              <a:gs pos="100000">
                <a:srgbClr val="FFCC00">
                  <a:gamma/>
                  <a:shade val="46275"/>
                  <a:invGamma/>
                </a:srgbClr>
              </a:gs>
            </a:gsLst>
            <a:lin ang="5400000" scaled="1"/>
          </a:gradFill>
          <a:ln w="22225"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85341" tIns="42670" rIns="85341" bIns="42670" anchor="ctr">
            <a:normAutofit fontScale="90000"/>
          </a:bodyPr>
          <a:lstStyle/>
          <a:p>
            <a:pPr algn="ctr" defTabSz="854075">
              <a:defRPr/>
            </a:pPr>
            <a:r>
              <a:rPr lang="pt-B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PLANO DE AÇÃO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5341" tIns="42670" rIns="85341" bIns="42670" anchor="ctr"/>
          <a:lstStyle/>
          <a:p>
            <a:endParaRPr lang="pt-BR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algn="ctr" defTabSz="854075" eaLnBrk="0" hangingPunct="0">
              <a:buNone/>
              <a:defRPr/>
            </a:pPr>
            <a:endParaRPr lang="pt-BR" sz="26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cs typeface="Arial" charset="0"/>
            </a:endParaRP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1000100" y="1571612"/>
            <a:ext cx="772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5341" tIns="42670" rIns="85341" bIns="42670" anchor="ctr"/>
          <a:lstStyle/>
          <a:p>
            <a:pPr algn="ctr" defTabSz="854075" eaLnBrk="0" hangingPunct="0">
              <a:defRPr/>
            </a:pPr>
            <a:endParaRPr lang="pt-BR" sz="26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cs typeface="Arial" charset="0"/>
            </a:endParaRPr>
          </a:p>
          <a:p>
            <a:pPr algn="ctr" defTabSz="854075" eaLnBrk="0" hangingPunct="0">
              <a:defRPr/>
            </a:pPr>
            <a:endParaRPr lang="pt-BR" sz="26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cs typeface="Arial" charset="0"/>
            </a:endParaRPr>
          </a:p>
          <a:p>
            <a:pPr algn="ctr" defTabSz="854075" eaLnBrk="0" hangingPunct="0">
              <a:defRPr/>
            </a:pPr>
            <a:r>
              <a:rPr lang="pt-BR" sz="3200" b="1" i="1" dirty="0" smtClean="0">
                <a:solidFill>
                  <a:schemeClr val="tx2"/>
                </a:solidFill>
                <a:latin typeface="+mj-lt"/>
                <a:cs typeface="Arial" charset="0"/>
              </a:rPr>
              <a:t>Instrumentos </a:t>
            </a:r>
            <a:r>
              <a:rPr lang="pt-BR" sz="3200" b="1" i="1" dirty="0">
                <a:solidFill>
                  <a:schemeClr val="tx2"/>
                </a:solidFill>
                <a:latin typeface="+mj-lt"/>
                <a:cs typeface="Arial" charset="0"/>
              </a:rPr>
              <a:t>de </a:t>
            </a:r>
            <a:r>
              <a:rPr lang="pt-BR" sz="3200" b="1" i="1" dirty="0" smtClean="0">
                <a:solidFill>
                  <a:schemeClr val="tx2"/>
                </a:solidFill>
                <a:latin typeface="+mj-lt"/>
                <a:cs typeface="Arial" charset="0"/>
              </a:rPr>
              <a:t>Planejamento</a:t>
            </a:r>
          </a:p>
          <a:p>
            <a:pPr algn="ctr" defTabSz="854075" eaLnBrk="0" hangingPunct="0">
              <a:defRPr/>
            </a:pPr>
            <a:endParaRPr lang="pt-BR" sz="26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cs typeface="Arial" charset="0"/>
            </a:endParaRPr>
          </a:p>
          <a:p>
            <a:pPr algn="ctr" defTabSz="854075" eaLnBrk="0" hangingPunct="0">
              <a:defRPr/>
            </a:pPr>
            <a:endParaRPr lang="pt-BR" sz="26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cs typeface="Arial" charset="0"/>
            </a:endParaRP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642910" y="2285992"/>
            <a:ext cx="1930400" cy="863600"/>
          </a:xfrm>
          <a:prstGeom prst="ellipse">
            <a:avLst/>
          </a:prstGeom>
          <a:gradFill rotWithShape="0">
            <a:gsLst>
              <a:gs pos="0">
                <a:srgbClr val="FFCC66"/>
              </a:gs>
              <a:gs pos="100000">
                <a:srgbClr val="FFCC66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85341" tIns="42670" rIns="85341" bIns="42670" anchor="ctr"/>
          <a:lstStyle/>
          <a:p>
            <a:pPr algn="ctr" defTabSz="854075" eaLnBrk="0" hangingPunct="0">
              <a:defRPr/>
            </a:pPr>
            <a:r>
              <a:rPr lang="pt-BR" sz="2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PPA</a:t>
            </a:r>
            <a:endParaRPr lang="pt-BR" sz="26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9" name="Oval 3"/>
          <p:cNvSpPr>
            <a:spLocks noChangeArrowheads="1"/>
          </p:cNvSpPr>
          <p:nvPr/>
        </p:nvSpPr>
        <p:spPr bwMode="auto">
          <a:xfrm>
            <a:off x="3786182" y="2285992"/>
            <a:ext cx="1930400" cy="85725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50000">
                <a:srgbClr val="0066CC"/>
              </a:gs>
              <a:gs pos="100000">
                <a:srgbClr val="FFFFFF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85341" tIns="42670" rIns="85341" bIns="42670" anchor="ctr"/>
          <a:lstStyle/>
          <a:p>
            <a:pPr algn="ctr" defTabSz="854075" eaLnBrk="0" hangingPunct="0">
              <a:defRPr/>
            </a:pPr>
            <a:r>
              <a:rPr lang="pt-BR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LDO</a:t>
            </a:r>
          </a:p>
        </p:txBody>
      </p:sp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6786578" y="2285992"/>
            <a:ext cx="1930400" cy="863600"/>
          </a:xfrm>
          <a:prstGeom prst="ellipse">
            <a:avLst/>
          </a:prstGeom>
          <a:gradFill rotWithShape="0">
            <a:gsLst>
              <a:gs pos="0">
                <a:srgbClr val="FF8E6B"/>
              </a:gs>
              <a:gs pos="100000">
                <a:srgbClr val="FF8E6B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85341" tIns="42670" rIns="85341" bIns="42670" anchor="ctr"/>
          <a:lstStyle/>
          <a:p>
            <a:pPr algn="ctr" defTabSz="854075" eaLnBrk="0" hangingPunct="0">
              <a:defRPr/>
            </a:pPr>
            <a:r>
              <a:rPr lang="pt-BR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LOA</a:t>
            </a: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1500188" y="4000500"/>
            <a:ext cx="863600" cy="584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>
            <a:off x="4643438" y="3929063"/>
            <a:ext cx="0" cy="565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H="1">
            <a:off x="6858000" y="4000500"/>
            <a:ext cx="1016000" cy="660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571472" y="3357562"/>
            <a:ext cx="2214578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Planejar</a:t>
            </a:r>
            <a:endParaRPr lang="pt-BR" dirty="0"/>
          </a:p>
        </p:txBody>
      </p:sp>
      <p:sp>
        <p:nvSpPr>
          <p:cNvPr id="18" name="Retângulo 17"/>
          <p:cNvSpPr/>
          <p:nvPr/>
        </p:nvSpPr>
        <p:spPr>
          <a:xfrm>
            <a:off x="3786182" y="3357562"/>
            <a:ext cx="2000264" cy="571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Orientar</a:t>
            </a:r>
            <a:endParaRPr lang="pt-BR" dirty="0"/>
          </a:p>
        </p:txBody>
      </p:sp>
      <p:sp>
        <p:nvSpPr>
          <p:cNvPr id="19" name="Retângulo 18"/>
          <p:cNvSpPr/>
          <p:nvPr/>
        </p:nvSpPr>
        <p:spPr>
          <a:xfrm>
            <a:off x="6929454" y="3357562"/>
            <a:ext cx="1857388" cy="571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Executar</a:t>
            </a:r>
            <a:endParaRPr lang="pt-BR" dirty="0"/>
          </a:p>
        </p:txBody>
      </p:sp>
      <p:sp>
        <p:nvSpPr>
          <p:cNvPr id="20" name="Elipse 19"/>
          <p:cNvSpPr/>
          <p:nvPr/>
        </p:nvSpPr>
        <p:spPr>
          <a:xfrm>
            <a:off x="1285852" y="4786322"/>
            <a:ext cx="6715172" cy="142876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4075" eaLnBrk="0" hangingPunct="0">
              <a:defRPr/>
            </a:pPr>
            <a:r>
              <a:rPr lang="pt-B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Políticas Públicas e</a:t>
            </a:r>
          </a:p>
          <a:p>
            <a:pPr algn="ctr" defTabSz="854075" eaLnBrk="0" hangingPunct="0">
              <a:defRPr/>
            </a:pPr>
            <a:r>
              <a:rPr lang="pt-B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Programas de Governo</a:t>
            </a:r>
          </a:p>
          <a:p>
            <a:pPr algn="ctr"/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utoUpdateAnimBg="0"/>
      <p:bldP spid="6" grpId="0" autoUpdateAnimBg="0"/>
      <p:bldP spid="7" grpId="0" animBg="1" autoUpdateAnimBg="0"/>
      <p:bldP spid="9" grpId="0" animBg="1" autoUpdateAnimBg="0"/>
      <p:bldP spid="10" grpId="0" animBg="1" autoUpdateAnimBg="0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sz="5400" b="1" dirty="0" smtClean="0"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A INTEGRAÇÃO DO PPA, LDO E LOA</a:t>
            </a:r>
            <a:endParaRPr lang="pt-BR" dirty="0"/>
          </a:p>
        </p:txBody>
      </p:sp>
      <p:graphicFrame>
        <p:nvGraphicFramePr>
          <p:cNvPr id="1026" name="Object 8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3175379"/>
              </p:ext>
            </p:extLst>
          </p:nvPr>
        </p:nvGraphicFramePr>
        <p:xfrm>
          <a:off x="0" y="1593850"/>
          <a:ext cx="9237663" cy="445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1" name="Document" r:id="rId3" imgW="5979679" imgH="2874253" progId="Word.Document.8">
                  <p:embed/>
                </p:oleObj>
              </mc:Choice>
              <mc:Fallback>
                <p:oleObj name="Document" r:id="rId3" imgW="5979679" imgH="2874253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593850"/>
                        <a:ext cx="9237663" cy="445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CAB4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EAEAEA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000054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RECEITAS ORÇAMENTÁRIAS</a:t>
            </a:r>
            <a:br>
              <a:rPr lang="pt-BR" dirty="0" smtClean="0"/>
            </a:br>
            <a:r>
              <a:rPr lang="pt-BR" dirty="0" smtClean="0"/>
              <a:t>PREVISÃO </a:t>
            </a:r>
            <a:r>
              <a:rPr lang="pt-BR" dirty="0" smtClean="0"/>
              <a:t>2022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708" y="1566602"/>
            <a:ext cx="4857284" cy="4958742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/>
              <a:t>Previsão da Despesa </a:t>
            </a:r>
            <a:r>
              <a:rPr lang="pt-BR" dirty="0" smtClean="0"/>
              <a:t>2022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052735"/>
            <a:ext cx="3888432" cy="5606577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00042"/>
            <a:ext cx="8686800" cy="7715304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pt-BR" sz="11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pt-BR" sz="11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pt-BR" sz="11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pt-BR" sz="11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pt-BR" sz="11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pt-BR" sz="18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pt-BR" sz="1800" b="1" dirty="0" smtClean="0">
                <a:latin typeface="Arial" pitchFamily="34" charset="0"/>
                <a:cs typeface="Arial" pitchFamily="34" charset="0"/>
              </a:rPr>
              <a:t>PROJETO DE LEI  nº ........./</a:t>
            </a:r>
            <a:r>
              <a:rPr lang="pt-BR" sz="1800" b="1" dirty="0" smtClean="0">
                <a:latin typeface="Arial" pitchFamily="34" charset="0"/>
                <a:cs typeface="Arial" pitchFamily="34" charset="0"/>
              </a:rPr>
              <a:t>2021</a:t>
            </a:r>
            <a:endParaRPr lang="pt-BR" sz="1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18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ctr">
              <a:buNone/>
            </a:pPr>
            <a:r>
              <a:rPr lang="pt-BR" sz="1800" b="1" i="1" dirty="0" smtClean="0">
                <a:latin typeface="Arial" pitchFamily="34" charset="0"/>
                <a:cs typeface="Arial" pitchFamily="34" charset="0"/>
              </a:rPr>
              <a:t>ESTABELECE DIRETRIZES GERAIS PARA ELABORAÇÃO DO ORÇAMENTO DO MUNICIPIO DE DIVISA NOVA PARA O EXERCÍCIO DO ANO DE </a:t>
            </a:r>
            <a:r>
              <a:rPr lang="pt-BR" sz="1800" b="1" i="1" dirty="0" smtClean="0">
                <a:latin typeface="Arial" pitchFamily="34" charset="0"/>
                <a:cs typeface="Arial" pitchFamily="34" charset="0"/>
              </a:rPr>
              <a:t>2022 </a:t>
            </a:r>
            <a:r>
              <a:rPr lang="pt-BR" sz="1800" b="1" i="1" dirty="0" smtClean="0">
                <a:latin typeface="Arial" pitchFamily="34" charset="0"/>
                <a:cs typeface="Arial" pitchFamily="34" charset="0"/>
              </a:rPr>
              <a:t>E DA OUTRAS PROVIDENCIAS</a:t>
            </a:r>
            <a:r>
              <a:rPr lang="pt-BR" sz="1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pt-BR" sz="18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buNone/>
            </a:pPr>
            <a:r>
              <a:rPr lang="pt-BR" sz="18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buNone/>
            </a:pPr>
            <a:r>
              <a:rPr lang="pt-BR" sz="1800" b="1" i="1" dirty="0" smtClean="0">
                <a:latin typeface="Arial" pitchFamily="34" charset="0"/>
                <a:cs typeface="Arial" pitchFamily="34" charset="0"/>
              </a:rPr>
              <a:t>		 	O povo do Município de Divisa Nova, Estado de Minas Gerais, por seus representantes na Câmara Municipal aprova e eu, Prefeito Municipal, sanciono a seguinte Lei:</a:t>
            </a:r>
            <a:endParaRPr lang="pt-BR" sz="1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18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buNone/>
            </a:pPr>
            <a:r>
              <a:rPr lang="pt-BR" sz="1800" b="1" dirty="0" smtClean="0">
                <a:latin typeface="Arial" pitchFamily="34" charset="0"/>
                <a:cs typeface="Arial" pitchFamily="34" charset="0"/>
              </a:rPr>
              <a:t> </a:t>
            </a:r>
            <a:endParaRPr lang="pt-BR" sz="1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1800" b="1" dirty="0" smtClean="0">
                <a:latin typeface="Arial" pitchFamily="34" charset="0"/>
                <a:cs typeface="Arial" pitchFamily="34" charset="0"/>
              </a:rPr>
              <a:t> 			</a:t>
            </a:r>
            <a:r>
              <a:rPr lang="pt-BR" sz="1800" dirty="0" smtClean="0">
                <a:latin typeface="Arial" pitchFamily="34" charset="0"/>
                <a:cs typeface="Arial" pitchFamily="34" charset="0"/>
              </a:rPr>
              <a:t> </a:t>
            </a:r>
            <a:endParaRPr lang="pt-BR"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txBody>
          <a:bodyPr>
            <a:normAutofit fontScale="47500" lnSpcReduction="20000"/>
          </a:bodyPr>
          <a:lstStyle/>
          <a:p>
            <a:pPr algn="just">
              <a:lnSpc>
                <a:spcPct val="170000"/>
              </a:lnSpc>
            </a:pPr>
            <a:r>
              <a:rPr lang="pt-BR" b="1" dirty="0" smtClean="0"/>
              <a:t>	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Art. 25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- A abertura de créditos adicionais ao orçamento, obedecerá as normas previstas no art. 43 da Lei nº 4.320/64, dependerá da existência de recursos disponíveis e de prévia autorização legislativa.</a:t>
            </a:r>
          </a:p>
          <a:p>
            <a:pPr algn="just">
              <a:lnSpc>
                <a:spcPct val="170000"/>
              </a:lnSpc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	§ 1º - Os recursos referidos no caput são provenientes de:</a:t>
            </a:r>
          </a:p>
          <a:p>
            <a:pPr algn="just">
              <a:lnSpc>
                <a:spcPct val="170000"/>
              </a:lnSpc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I – superávit financeiro apurado em balanço patrimonial do exercício anterior;</a:t>
            </a:r>
          </a:p>
          <a:p>
            <a:pPr algn="just">
              <a:lnSpc>
                <a:spcPct val="170000"/>
              </a:lnSpc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II – excesso de arrecadação;</a:t>
            </a:r>
          </a:p>
          <a:p>
            <a:pPr algn="just">
              <a:lnSpc>
                <a:spcPct val="170000"/>
              </a:lnSpc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III – anulação parcial ou total de dotações orçamentárias ou de outros créditos adicionais;</a:t>
            </a:r>
          </a:p>
          <a:p>
            <a:pPr algn="just">
              <a:lnSpc>
                <a:spcPct val="170000"/>
              </a:lnSpc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IV – produto de operações de crédito autorizadas em lei.</a:t>
            </a:r>
          </a:p>
          <a:p>
            <a:pPr algn="just">
              <a:lnSpc>
                <a:spcPct val="170000"/>
              </a:lnSpc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	§ 2º - Ficam os órgãos da Administração Direta e Indireta, inclusive os Fundos Municipais, autorizados a abrirem créditos adicionais suplementares, até o limite de 20% (vinte por cento) do valor total da despesa fixada na Lei Orçamentária para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2022.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70000"/>
              </a:lnSpc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	§ 3º - Fica também o Chefe do Executivo autorizado a suplementar dotações do orçamento para o exercício de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2022,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até o limite de 100% (cem por cento) do excesso de arrecadação.</a:t>
            </a:r>
          </a:p>
          <a:p>
            <a:pPr algn="just">
              <a:lnSpc>
                <a:spcPct val="170000"/>
              </a:lnSpc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	§ 4º - Não será aprovado projeto de lei que implique aumento das despesas orçamentárias sem que estejam acompanhados da estimativa desse aumento e da indicação das fontes de recursos.</a:t>
            </a:r>
          </a:p>
          <a:p>
            <a:pPr algn="just">
              <a:lnSpc>
                <a:spcPct val="170000"/>
              </a:lnSpc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	§ 5º- Fica o poder Executivo Municipal, mediante decreto, autorizado a, transpor, remanejar, transferir ou utilizar, total ou parcialmente dotações orçamentárias, aprovada em lei orçamentária, e em créditos adicionais, em decorrência da extinção, transformação, transferência, incorporação ou desmembramento, de uma categoria de programação para outra, de uma unidade orçamentária para outra ou de um órgão para outro.</a:t>
            </a:r>
          </a:p>
          <a:p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38872"/>
          </a:xfrm>
        </p:spPr>
        <p:txBody>
          <a:bodyPr>
            <a:normAutofit fontScale="62500" lnSpcReduction="20000"/>
          </a:bodyPr>
          <a:lstStyle/>
          <a:p>
            <a:pPr algn="ctr"/>
            <a:endParaRPr lang="pt-BR" b="1" u="sng" dirty="0" smtClean="0"/>
          </a:p>
          <a:p>
            <a:pPr algn="ctr"/>
            <a:endParaRPr lang="pt-BR" b="1" u="sng" dirty="0" smtClean="0"/>
          </a:p>
          <a:p>
            <a:pPr algn="ctr">
              <a:lnSpc>
                <a:spcPct val="170000"/>
              </a:lnSpc>
              <a:buNone/>
            </a:pPr>
            <a:r>
              <a:rPr lang="pt-BR" b="1" u="sng" dirty="0" smtClean="0">
                <a:latin typeface="Arial" pitchFamily="34" charset="0"/>
                <a:cs typeface="Arial" pitchFamily="34" charset="0"/>
              </a:rPr>
              <a:t>CAPITULO VI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70000"/>
              </a:lnSpc>
              <a:buNone/>
            </a:pPr>
            <a:r>
              <a:rPr lang="pt-BR" b="1" u="sng" dirty="0" smtClean="0">
                <a:latin typeface="Arial" pitchFamily="34" charset="0"/>
                <a:cs typeface="Arial" pitchFamily="34" charset="0"/>
              </a:rPr>
              <a:t>DA DÍVIDA E DO ENDIVIDAMENTO PÚBLICO</a:t>
            </a:r>
          </a:p>
          <a:p>
            <a:pPr algn="ctr">
              <a:lnSpc>
                <a:spcPct val="170000"/>
              </a:lnSpc>
              <a:buNone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7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	Art. -  39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- Só serão contraídas operações de crédito por antecipação de receitas quando configurar iminente falta de recursos que possa comprometer o pagamento da folha em tempo hábil.</a:t>
            </a:r>
          </a:p>
          <a:p>
            <a:pPr algn="just">
              <a:lnSpc>
                <a:spcPct val="170000"/>
              </a:lnSpc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         §1º - A contratação de operações de crédito para fim específico somente poderá ser realizado se os recursos forem destinados a programas de excepcional interesse público, observados os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arts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 165 e 167, inciso II da Constituição Federal, e obedecidos os ditames do art.32 da Lei Complementar 101 de 04 de maio de 2.000.</a:t>
            </a:r>
          </a:p>
          <a:p>
            <a:pPr algn="just">
              <a:lnSpc>
                <a:spcPct val="170000"/>
              </a:lnSpc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       §2º - Em qualquer dos casos a operação de crédito depende de previa autorização legislativa.</a:t>
            </a:r>
          </a:p>
          <a:p>
            <a:pPr algn="just">
              <a:lnSpc>
                <a:spcPct val="170000"/>
              </a:lnSpc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      	§3º -  estará proibida: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38872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70000"/>
              </a:lnSpc>
            </a:pPr>
            <a:endParaRPr lang="pt-BR" dirty="0" smtClean="0"/>
          </a:p>
          <a:p>
            <a:pPr algn="just">
              <a:lnSpc>
                <a:spcPct val="170000"/>
              </a:lnSpc>
            </a:pPr>
            <a:endParaRPr lang="pt-BR" dirty="0" smtClean="0"/>
          </a:p>
          <a:p>
            <a:pPr algn="just">
              <a:lnSpc>
                <a:spcPct val="17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Art. - 40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- Caso a dívida consolidada venha ultrapassar o limite legal estabelecido ao final de um quadrimestre, deverá ser reconduzida ao seu limite até o término dos três quadrimestres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subsequentes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, sendo em pelo menos 25% (vinte e cinco por cento) no primeiro, nos termos do art. 31 da lei complementar 101 de 04 de maio de 2.000.</a:t>
            </a:r>
          </a:p>
          <a:p>
            <a:pPr algn="just">
              <a:lnSpc>
                <a:spcPct val="17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Art. - 41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- Os critérios para limitação de despesas, quando a evolução da receita comprometer os resultados orçamentários pretendidos e enquanto a dívida não retornar ao limite, serão fixados em decreto do Poder Executivo Municipal, e não abrangerão despesas:</a:t>
            </a:r>
          </a:p>
          <a:p>
            <a:pPr algn="just">
              <a:lnSpc>
                <a:spcPct val="170000"/>
              </a:lnSpc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	I – que constituam obrigações constitucionais e derivadas de lei;</a:t>
            </a:r>
          </a:p>
          <a:p>
            <a:pPr algn="just">
              <a:lnSpc>
                <a:spcPct val="170000"/>
              </a:lnSpc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	II – destinadas ao pagamento do serviço da dívida;</a:t>
            </a:r>
          </a:p>
          <a:p>
            <a:pPr algn="just">
              <a:lnSpc>
                <a:spcPct val="170000"/>
              </a:lnSpc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	III – destinadas as áreas de educação, saúde e assistência social.</a:t>
            </a:r>
          </a:p>
          <a:p>
            <a:pPr algn="just">
              <a:lnSpc>
                <a:spcPct val="170000"/>
              </a:lnSpc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677"/>
            <a:ext cx="9144000" cy="50666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681550"/>
          </a:xfrm>
        </p:spPr>
        <p:txBody>
          <a:bodyPr/>
          <a:lstStyle/>
          <a:p>
            <a:pPr algn="ctr"/>
            <a:endParaRPr lang="pt-BR" dirty="0" smtClean="0"/>
          </a:p>
          <a:p>
            <a:pPr algn="ctr"/>
            <a:endParaRPr lang="pt-BR" dirty="0" smtClean="0"/>
          </a:p>
          <a:p>
            <a:pPr algn="ctr"/>
            <a:endParaRPr lang="pt-BR" dirty="0" smtClean="0"/>
          </a:p>
          <a:p>
            <a:pPr algn="ctr">
              <a:buNone/>
            </a:pPr>
            <a:r>
              <a:rPr lang="pt-BR" sz="6000" dirty="0" smtClean="0"/>
              <a:t>Alguma sugestão?</a:t>
            </a:r>
            <a:endParaRPr lang="pt-BR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71472" y="642918"/>
            <a:ext cx="8229600" cy="438912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t-BR" sz="4400" dirty="0" smtClean="0">
                <a:latin typeface="Andalus" pitchFamily="18" charset="-78"/>
                <a:cs typeface="Andalus" pitchFamily="18" charset="-78"/>
              </a:rPr>
              <a:t>O projeto de Lei da </a:t>
            </a:r>
            <a:r>
              <a:rPr lang="pt-BR" sz="4400" smtClean="0">
                <a:latin typeface="Andalus" pitchFamily="18" charset="-78"/>
                <a:cs typeface="Andalus" pitchFamily="18" charset="-78"/>
              </a:rPr>
              <a:t>LDO 2022 </a:t>
            </a:r>
            <a:r>
              <a:rPr lang="pt-BR" sz="4400" dirty="0" smtClean="0">
                <a:latin typeface="Andalus" pitchFamily="18" charset="-78"/>
                <a:cs typeface="Andalus" pitchFamily="18" charset="-78"/>
              </a:rPr>
              <a:t>já está disponível no site:</a:t>
            </a:r>
          </a:p>
          <a:p>
            <a:pPr algn="ctr">
              <a:buNone/>
            </a:pPr>
            <a:endParaRPr lang="pt-BR" sz="4400" dirty="0" smtClean="0">
              <a:latin typeface="Andalus" pitchFamily="18" charset="-78"/>
              <a:cs typeface="Andalus" pitchFamily="18" charset="-78"/>
            </a:endParaRPr>
          </a:p>
          <a:p>
            <a:pPr algn="ctr">
              <a:buNone/>
            </a:pPr>
            <a:r>
              <a:rPr lang="pt-BR" sz="4400" u="sng" dirty="0" smtClean="0">
                <a:solidFill>
                  <a:schemeClr val="accent1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www.divisanova.mg.gov.br</a:t>
            </a:r>
          </a:p>
          <a:p>
            <a:pPr algn="ctr">
              <a:buNone/>
            </a:pPr>
            <a:endParaRPr lang="pt-BR" sz="4400" dirty="0" smtClean="0">
              <a:latin typeface="Andalus" pitchFamily="18" charset="-78"/>
              <a:cs typeface="Andalus" pitchFamily="18" charset="-78"/>
            </a:endParaRPr>
          </a:p>
          <a:p>
            <a:pPr algn="ctr">
              <a:buFont typeface="Wingdings" pitchFamily="2" charset="2"/>
              <a:buChar char="Ø"/>
            </a:pPr>
            <a:r>
              <a:rPr lang="pt-BR" sz="4400" dirty="0" smtClean="0">
                <a:latin typeface="Andalus" pitchFamily="18" charset="-78"/>
                <a:cs typeface="Andalus" pitchFamily="18" charset="-78"/>
              </a:rPr>
              <a:t>Legislação- LDO</a:t>
            </a:r>
          </a:p>
          <a:p>
            <a:pPr algn="ctr"/>
            <a:endParaRPr lang="pt-BR" sz="4400" dirty="0" smtClean="0">
              <a:latin typeface="Andalus" pitchFamily="18" charset="-78"/>
              <a:cs typeface="Andalus" pitchFamily="18" charset="-78"/>
            </a:endParaRPr>
          </a:p>
          <a:p>
            <a:endParaRPr lang="pt-BR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914400" y="5143512"/>
            <a:ext cx="8229600" cy="1143000"/>
          </a:xfrm>
        </p:spPr>
        <p:txBody>
          <a:bodyPr/>
          <a:lstStyle/>
          <a:p>
            <a:pPr algn="r"/>
            <a:r>
              <a:rPr lang="pt-BR" dirty="0" smtClean="0">
                <a:solidFill>
                  <a:srgbClr val="FF0000"/>
                </a:solidFill>
              </a:rPr>
              <a:t>Obrigado pela atenção!</a:t>
            </a:r>
            <a:endParaRPr lang="pt-B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2719</TotalTime>
  <Words>487</Words>
  <Application>Microsoft Office PowerPoint</Application>
  <PresentationFormat>Apresentação na tela (4:3)</PresentationFormat>
  <Paragraphs>102</Paragraphs>
  <Slides>17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6" baseType="lpstr">
      <vt:lpstr>Andalus</vt:lpstr>
      <vt:lpstr>Arial</vt:lpstr>
      <vt:lpstr>Calibri</vt:lpstr>
      <vt:lpstr>Comic Sans MS</vt:lpstr>
      <vt:lpstr>Constantia</vt:lpstr>
      <vt:lpstr>Wingdings</vt:lpstr>
      <vt:lpstr>Wingdings 2</vt:lpstr>
      <vt:lpstr>Fluxo</vt:lpstr>
      <vt:lpstr>Documento do Microsoft Word 97 - 2003</vt:lpstr>
      <vt:lpstr>Município de Divisa Nova</vt:lpstr>
      <vt:lpstr>Fundamento Legal</vt:lpstr>
      <vt:lpstr>O que é LDO?</vt:lpstr>
      <vt:lpstr>O que deve conter na LDO?</vt:lpstr>
      <vt:lpstr>Relação da LDO COM A LRF</vt:lpstr>
      <vt:lpstr>Metas Fiscais e Riscos Fiscais</vt:lpstr>
      <vt:lpstr>PLANO DE AÇÃO</vt:lpstr>
      <vt:lpstr>A INTEGRAÇÃO DO PPA, LDO E LOA</vt:lpstr>
      <vt:lpstr>RECEITAS ORÇAMENTÁRIAS PREVISÃO 2022</vt:lpstr>
      <vt:lpstr>Previsão da Despesa 2022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 pela atenção!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Município de Divisa Nova</dc:title>
  <dc:creator>Pref Divisa Nova</dc:creator>
  <cp:lastModifiedBy>Usuário do Windows</cp:lastModifiedBy>
  <cp:revision>110</cp:revision>
  <dcterms:created xsi:type="dcterms:W3CDTF">2018-04-17T16:19:51Z</dcterms:created>
  <dcterms:modified xsi:type="dcterms:W3CDTF">2021-03-24T17:11:53Z</dcterms:modified>
</cp:coreProperties>
</file>