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29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52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14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62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8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30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96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4502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53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099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979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4497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971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166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3741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490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05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2D81F3-1F6D-4F0E-B3C0-817DDA4AB423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F0AE2-C6D9-409A-ADE8-230F2FF159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4294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19" Type="http://schemas.openxmlformats.org/officeDocument/2006/relationships/image" Target="../media/image26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12919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500" dirty="0" smtClean="0"/>
              <a:t>Prefeitura Municipal de Divisa Nova</a:t>
            </a:r>
            <a:br>
              <a:rPr lang="pt-BR" sz="3500" dirty="0" smtClean="0"/>
            </a:br>
            <a:r>
              <a:rPr lang="pt-BR" sz="3500" dirty="0" smtClean="0"/>
              <a:t>Plano Plurianual 2022-2025</a:t>
            </a:r>
            <a:br>
              <a:rPr lang="pt-BR" sz="3500" dirty="0" smtClean="0"/>
            </a:br>
            <a:endParaRPr lang="pt-BR" sz="35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5728" y="1428822"/>
            <a:ext cx="9144000" cy="2421082"/>
          </a:xfrm>
        </p:spPr>
        <p:txBody>
          <a:bodyPr>
            <a:normAutofit/>
          </a:bodyPr>
          <a:lstStyle/>
          <a:p>
            <a:pPr algn="ctr"/>
            <a:r>
              <a:rPr lang="pt-BR" sz="4000" dirty="0" smtClean="0"/>
              <a:t>Audiência Pública</a:t>
            </a:r>
          </a:p>
          <a:p>
            <a:pPr algn="ctr"/>
            <a:r>
              <a:rPr lang="pt-BR" sz="4000" dirty="0" smtClean="0"/>
              <a:t>Plano Plurianual 2022-2025</a:t>
            </a:r>
            <a:endParaRPr lang="pt-BR" sz="4000" dirty="0"/>
          </a:p>
        </p:txBody>
      </p:sp>
      <p:pic>
        <p:nvPicPr>
          <p:cNvPr id="4" name="Imagem 3" descr="fcb22f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77" y="374301"/>
            <a:ext cx="1314451" cy="748062"/>
          </a:xfrm>
          <a:prstGeom prst="rect">
            <a:avLst/>
          </a:prstGeom>
        </p:spPr>
      </p:pic>
      <p:pic>
        <p:nvPicPr>
          <p:cNvPr id="5" name="Imagem 4" descr="22339220_1418218318296239_493584206856446312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877" y="3231645"/>
            <a:ext cx="8358246" cy="328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4212" y="685800"/>
            <a:ext cx="10974388" cy="5860473"/>
          </a:xfrm>
        </p:spPr>
        <p:txBody>
          <a:bodyPr>
            <a:normAutofit/>
          </a:bodyPr>
          <a:lstStyle/>
          <a:p>
            <a:pPr algn="just"/>
            <a:endParaRPr lang="pt-BR" sz="3000" dirty="0" smtClean="0"/>
          </a:p>
          <a:p>
            <a:pPr algn="just"/>
            <a:endParaRPr lang="pt-BR" sz="3000" dirty="0"/>
          </a:p>
          <a:p>
            <a:pPr algn="just"/>
            <a:r>
              <a:rPr lang="pt-BR" sz="3000" dirty="0" smtClean="0"/>
              <a:t>PLANO </a:t>
            </a:r>
            <a:r>
              <a:rPr lang="pt-BR" sz="3000" dirty="0"/>
              <a:t>PLURIANUAL O Plano Plurianual – PPA é um instrumento de planejamento de médio prazo, que estabelece as diretrizes, objetivos e metas da Administração pública ao longo de um período de quatro anos. Ele deve ser elaborado no primeiro ano do mandato do gestor municipal.</a:t>
            </a:r>
          </a:p>
        </p:txBody>
      </p:sp>
    </p:spTree>
    <p:extLst>
      <p:ext uri="{BB962C8B-B14F-4D97-AF65-F5344CB8AC3E}">
        <p14:creationId xmlns:p14="http://schemas.microsoft.com/office/powerpoint/2010/main" val="20407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3312" y="831274"/>
            <a:ext cx="8946541" cy="5417126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PPA dispõe sobre</a:t>
            </a:r>
            <a:r>
              <a:rPr lang="pt-BR" dirty="0" smtClean="0"/>
              <a:t>:</a:t>
            </a:r>
          </a:p>
          <a:p>
            <a:r>
              <a:rPr lang="pt-BR" dirty="0" smtClean="0"/>
              <a:t> </a:t>
            </a:r>
            <a:r>
              <a:rPr lang="pt-BR" dirty="0"/>
              <a:t>1) Programas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2) Ações; </a:t>
            </a:r>
            <a:endParaRPr lang="pt-BR" dirty="0" smtClean="0"/>
          </a:p>
          <a:p>
            <a:r>
              <a:rPr lang="pt-BR" dirty="0" smtClean="0"/>
              <a:t>3</a:t>
            </a:r>
            <a:r>
              <a:rPr lang="pt-BR" dirty="0"/>
              <a:t>) Indicadores; </a:t>
            </a:r>
            <a:endParaRPr lang="pt-BR" dirty="0" smtClean="0"/>
          </a:p>
          <a:p>
            <a:r>
              <a:rPr lang="pt-BR" dirty="0" smtClean="0"/>
              <a:t>4</a:t>
            </a:r>
            <a:r>
              <a:rPr lang="pt-BR" dirty="0"/>
              <a:t>) Unidades de medidas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5) Meta física</a:t>
            </a:r>
            <a:r>
              <a:rPr lang="pt-BR" dirty="0" smtClean="0"/>
              <a:t>;</a:t>
            </a:r>
          </a:p>
          <a:p>
            <a:r>
              <a:rPr lang="pt-BR" dirty="0" smtClean="0"/>
              <a:t> </a:t>
            </a:r>
            <a:r>
              <a:rPr lang="pt-BR" dirty="0"/>
              <a:t>6) Custo financeiro.</a:t>
            </a:r>
          </a:p>
        </p:txBody>
      </p:sp>
    </p:spTree>
    <p:extLst>
      <p:ext uri="{BB962C8B-B14F-4D97-AF65-F5344CB8AC3E}">
        <p14:creationId xmlns:p14="http://schemas.microsoft.com/office/powerpoint/2010/main" val="30863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41" y="779317"/>
            <a:ext cx="9699014" cy="5262231"/>
          </a:xfrm>
        </p:spPr>
      </p:pic>
    </p:spTree>
    <p:extLst>
      <p:ext uri="{BB962C8B-B14F-4D97-AF65-F5344CB8AC3E}">
        <p14:creationId xmlns:p14="http://schemas.microsoft.com/office/powerpoint/2010/main" val="22694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558691"/>
              </p:ext>
            </p:extLst>
          </p:nvPr>
        </p:nvGraphicFramePr>
        <p:xfrm>
          <a:off x="2774373" y="976746"/>
          <a:ext cx="6151418" cy="4156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0445"/>
                <a:gridCol w="3940973"/>
              </a:tblGrid>
              <a:tr h="5850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>
                          <a:effectLst/>
                        </a:rPr>
                        <a:t>RECEITA TOTAL </a:t>
                      </a:r>
                      <a:r>
                        <a:rPr lang="pt-BR" sz="1500" b="1" u="none" strike="noStrike" dirty="0" smtClean="0">
                          <a:effectLst/>
                        </a:rPr>
                        <a:t>PREVISTA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008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 smtClean="0">
                          <a:effectLst/>
                        </a:rPr>
                        <a:t>EXERCÍCIO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 smtClean="0">
                          <a:effectLst/>
                        </a:rPr>
                        <a:t>VALOR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25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 smtClean="0">
                          <a:effectLst/>
                        </a:rPr>
                        <a:t>2022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u="none" strike="noStrike" dirty="0">
                          <a:effectLst/>
                        </a:rPr>
                        <a:t> R$       22.033.285,00 </a:t>
                      </a:r>
                      <a:endParaRPr lang="pt-BR" sz="1500" b="1" u="none" strike="noStrike" dirty="0" smtClean="0">
                        <a:effectLst/>
                      </a:endParaRPr>
                    </a:p>
                    <a:p>
                      <a:pPr algn="l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425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 smtClean="0">
                          <a:effectLst/>
                        </a:rPr>
                        <a:t>2023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u="none" strike="noStrike">
                          <a:effectLst/>
                        </a:rPr>
                        <a:t> R$       </a:t>
                      </a:r>
                      <a:r>
                        <a:rPr lang="pt-BR" sz="1500" b="1" u="none" strike="noStrike">
                          <a:effectLst/>
                        </a:rPr>
                        <a:t>23.233.186,00 </a:t>
                      </a:r>
                      <a:endParaRPr lang="pt-BR" sz="1500" b="1" u="none" strike="noStrike" smtClean="0">
                        <a:effectLst/>
                      </a:endParaRPr>
                    </a:p>
                    <a:p>
                      <a:pPr algn="l" fontAlgn="b"/>
                      <a:endParaRPr lang="pt-BR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425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dirty="0" smtClean="0">
                          <a:effectLst/>
                        </a:rPr>
                        <a:t>2024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u="none" strike="noStrike" dirty="0">
                          <a:effectLst/>
                        </a:rPr>
                        <a:t> R$       24.592.977,00 </a:t>
                      </a:r>
                      <a:endParaRPr lang="pt-BR" sz="1500" b="1" u="none" strike="noStrike" dirty="0" smtClean="0">
                        <a:effectLst/>
                      </a:endParaRPr>
                    </a:p>
                    <a:p>
                      <a:pPr algn="l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425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u="none" strike="noStrike" smtClean="0">
                          <a:effectLst/>
                        </a:rPr>
                        <a:t>2025</a:t>
                      </a:r>
                    </a:p>
                    <a:p>
                      <a:pPr algn="ctr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u="none" strike="noStrike" dirty="0">
                          <a:effectLst/>
                        </a:rPr>
                        <a:t> R$       26.459.708,00 </a:t>
                      </a:r>
                      <a:endParaRPr lang="pt-BR" sz="1500" b="1" u="none" strike="noStrike" dirty="0" smtClean="0">
                        <a:effectLst/>
                      </a:endParaRPr>
                    </a:p>
                    <a:p>
                      <a:pPr algn="l" fontAlgn="b"/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23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285285"/>
              </p:ext>
            </p:extLst>
          </p:nvPr>
        </p:nvGraphicFramePr>
        <p:xfrm>
          <a:off x="1915872" y="436412"/>
          <a:ext cx="8049011" cy="6224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6171"/>
                <a:gridCol w="1198185"/>
                <a:gridCol w="1198185"/>
                <a:gridCol w="1198185"/>
                <a:gridCol w="1928285"/>
              </a:tblGrid>
              <a:tr h="33348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TOTAL PREVISTA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34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ORGÃO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48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Legislativa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910.000,00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1.000.000,00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1.100.000,00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1.200.000,00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Judiciária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274.000,00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215.000,00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231.000,00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249.000,00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0521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2.392.800,00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2.737.280,00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3.033.850,00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3.193.015,00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Segurança Pública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158.500,00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166.110,00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173.320,00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181.530,00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0521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Assistência Social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1.474.700,00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1.585.620,00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1.687.524,60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1.816.628,80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Previdência Social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523.000,00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573.150,00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623.400,00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673.550,00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0521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Saúde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6.025.150,00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6.415.209,00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6.698.015,40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7.273.674,60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0521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Educação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5.706.475,00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6.002.450,90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6.331.947,00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6.759.884,60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Cultura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383.600,00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389.450,00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394.300,00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399.150,00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Urbanismo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987.000,00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1.068.700,00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1.191.585,00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1.228.300,00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Saneamento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759.500,00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805.350,00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721.800,00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922.550,00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Gestão Ambiental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120.000,00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129.800,00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139.600,00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149.400,00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  <a:tr h="402403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Agricultura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343.900,00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368.610,00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386.820,00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405.230,00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1" marR="7831" marT="783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6191569"/>
              </p:ext>
            </p:extLst>
          </p:nvPr>
        </p:nvGraphicFramePr>
        <p:xfrm>
          <a:off x="1724891" y="1194955"/>
          <a:ext cx="8489371" cy="41033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9431"/>
                <a:gridCol w="1412485"/>
                <a:gridCol w="1412485"/>
                <a:gridCol w="1412485"/>
                <a:gridCol w="1412485"/>
              </a:tblGrid>
              <a:tr h="6163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394.110,00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431.015,00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462.720,00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496.425,00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163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1.117.150,00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868.841,10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933.295,00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1.014.270,00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163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Desporto e Lazer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350.000,00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357.000,00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358.000,00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365.000,00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163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Reserva de Contigência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113.400,00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119.600,00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125.800,00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132.100,00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10788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6163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22.033.285,00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23.233.186,00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24.592.977,00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26.459.708,00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788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01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3312" y="592282"/>
            <a:ext cx="8946541" cy="5656117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Alguma sugestão para inclusão no PPA?</a:t>
            </a:r>
            <a:endParaRPr lang="pt-BR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819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Nd9GcTIkWVRrHX_vdJo0R0lr18hRL2ebhrkGurtwTjSmoLP8fMObE-_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1"/>
            <a:ext cx="1643041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ANd9GcTX0kQV6j0dyO3h3RslKNciPepgb1JtoHQfLcXaWIIMMieE6BTR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1" y="5554664"/>
            <a:ext cx="1476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6" descr="ANd9GcRgtzvREkCh7dvANpIzePQ4OLSc47HgGc0gQI9EGmDJQ-l9epgyG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1" y="4462463"/>
            <a:ext cx="1476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8" descr="ANd9GcRbgKQSOFna_6f2xH7acYPfnj-Rzh0vVPRpp08zxlh1V7qAo9l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1" y="3468688"/>
            <a:ext cx="147637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0" descr="ANd9GcR11vExR5OzQQBT4gq1HedzVFCHaI-PUfPsJsWfwzOHqhrOGWz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1" y="1196976"/>
            <a:ext cx="14763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9" descr="ANd9GcSkbvHh3br_rMBjF5y6Qr1XNvt-uA7MvwBZKHm-tmgDTILkAlQg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1" y="2349500"/>
            <a:ext cx="1476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59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04064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048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59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5" descr="ANd9GcQvNKoakK8w5ASQs7YFMBjVxFR0-Ty_ijraJB2qY99RYX3GNcNK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120188" y="2276476"/>
            <a:ext cx="15478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04064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048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3" descr="downloa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120188" y="4581526"/>
            <a:ext cx="15478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4" descr="ANd9GcS7ktEA5KBCXBrLPTnxLwhzAun8XRVB5WXAKvwCYxmwjF239HJsfA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882082" y="1"/>
            <a:ext cx="178591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7" descr="download (1)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20188" y="3500438"/>
            <a:ext cx="1547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8" descr="ANd9GcQoqUSeYtKu48flkIX7mAMTFed0fs9tS_tfPezTU3CKhzj3dzH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120188" y="1196976"/>
            <a:ext cx="15478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8" descr="ANd9GcQeJIdaY1Z1KK6WsHuK32x71CIf2SCcJnhu6mJ6ilk2FnxURyx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159375" y="1"/>
            <a:ext cx="19446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 descr="ANd9GcTHY1Id-vjz_K_XdeXUkNB-bH8_VRlhpYfSBkDDmr5r2ZVzkqyh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67043" y="1"/>
            <a:ext cx="199233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4" descr="download (3)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104064" y="1"/>
            <a:ext cx="1778019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tângulo 26"/>
          <p:cNvSpPr/>
          <p:nvPr/>
        </p:nvSpPr>
        <p:spPr>
          <a:xfrm>
            <a:off x="3095604" y="1357298"/>
            <a:ext cx="571504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pt-BR" sz="4000" b="1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4000" b="1" i="1" dirty="0">
                <a:latin typeface="Arial" pitchFamily="34" charset="0"/>
                <a:cs typeface="Arial" pitchFamily="34" charset="0"/>
              </a:rPr>
              <a:t>AGRADECEMOS SUA ATENÇÃO !</a:t>
            </a:r>
          </a:p>
          <a:p>
            <a:pPr algn="ctr">
              <a:spcBef>
                <a:spcPct val="50000"/>
              </a:spcBef>
            </a:pPr>
            <a:endParaRPr lang="pt-BR" sz="4000" b="1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2000" b="1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www.divisanova.mg.gov.br</a:t>
            </a:r>
          </a:p>
          <a:p>
            <a:pPr algn="ctr">
              <a:spcBef>
                <a:spcPct val="50000"/>
              </a:spcBef>
            </a:pPr>
            <a:endParaRPr lang="pt-BR" sz="4000" b="1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1400" b="1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1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</TotalTime>
  <Words>455</Words>
  <Application>Microsoft Office PowerPoint</Application>
  <PresentationFormat>Widescreen</PresentationFormat>
  <Paragraphs>149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Garamond</vt:lpstr>
      <vt:lpstr>Wingdings 3</vt:lpstr>
      <vt:lpstr>Íon</vt:lpstr>
      <vt:lpstr>Prefeitura Municipal de Divisa Nova Plano Plurianual 2022-2025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Prefeitura Municipal de Divisa Nova Plano Plurianual 2022-2025</dc:title>
  <dc:creator>Usuário do Windows</dc:creator>
  <cp:lastModifiedBy>Usuário do Windows</cp:lastModifiedBy>
  <cp:revision>10</cp:revision>
  <dcterms:created xsi:type="dcterms:W3CDTF">2021-10-15T12:14:13Z</dcterms:created>
  <dcterms:modified xsi:type="dcterms:W3CDTF">2021-10-15T13:49:41Z</dcterms:modified>
</cp:coreProperties>
</file>